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0" r:id="rId3"/>
    <p:sldId id="257" r:id="rId4"/>
    <p:sldId id="279" r:id="rId5"/>
    <p:sldId id="260" r:id="rId6"/>
    <p:sldId id="275" r:id="rId7"/>
    <p:sldId id="267" r:id="rId8"/>
    <p:sldId id="268" r:id="rId9"/>
    <p:sldId id="269" r:id="rId10"/>
    <p:sldId id="261" r:id="rId11"/>
    <p:sldId id="271" r:id="rId12"/>
    <p:sldId id="273" r:id="rId13"/>
    <p:sldId id="274" r:id="rId14"/>
    <p:sldId id="265" r:id="rId15"/>
    <p:sldId id="277" r:id="rId16"/>
    <p:sldId id="266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9A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6" autoAdjust="0"/>
  </p:normalViewPr>
  <p:slideViewPr>
    <p:cSldViewPr>
      <p:cViewPr>
        <p:scale>
          <a:sx n="80" d="100"/>
          <a:sy n="80" d="100"/>
        </p:scale>
        <p:origin x="-552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ea typeface="微軟正黑體" pitchFamily="34" charset="-120"/>
                <a:cs typeface="Calibri" pitchFamily="34" charset="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  <a:lvl2pPr>
              <a:defRPr>
                <a:latin typeface="微軟正黑體" pitchFamily="34" charset="-120"/>
                <a:ea typeface="微軟正黑體" pitchFamily="34" charset="-120"/>
              </a:defRPr>
            </a:lvl2pPr>
            <a:lvl3pPr>
              <a:defRPr>
                <a:latin typeface="微軟正黑體" pitchFamily="34" charset="-120"/>
                <a:ea typeface="微軟正黑體" pitchFamily="34" charset="-120"/>
              </a:defRPr>
            </a:lvl3pPr>
            <a:lvl4pPr>
              <a:defRPr>
                <a:latin typeface="微軟正黑體" pitchFamily="34" charset="-12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9F75CA-AE63-47E1-AEBB-9A6C3C02A633}" type="datetimeFigureOut">
              <a:rPr lang="zh-TW" altLang="en-US" smtClean="0"/>
              <a:pPr/>
              <a:t>2016/1/31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E5E16-8FC3-46C6-B997-599AF91701B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等腰三角形 8"/>
          <p:cNvSpPr/>
          <p:nvPr/>
        </p:nvSpPr>
        <p:spPr>
          <a:xfrm rot="20734451">
            <a:off x="-33946" y="1075512"/>
            <a:ext cx="1512168" cy="1368152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9552" y="1628800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latin typeface="Calibri" pitchFamily="34" charset="0"/>
                <a:cs typeface="Calibri" pitchFamily="34" charset="0"/>
              </a:rPr>
              <a:t>Reading the situation: The relationship between dyslexia</a:t>
            </a:r>
            <a:r>
              <a:rPr lang="zh-TW" altLang="en-US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sz="3200" b="1" dirty="0" smtClean="0">
                <a:latin typeface="Calibri" pitchFamily="34" charset="0"/>
                <a:cs typeface="Calibri" pitchFamily="34" charset="0"/>
              </a:rPr>
              <a:t>and situational awareness for road sign information</a:t>
            </a:r>
            <a:endParaRPr lang="zh-TW" alt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88024" y="4509120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Calibri" pitchFamily="34" charset="0"/>
                <a:cs typeface="Calibri" pitchFamily="34" charset="0"/>
              </a:rPr>
              <a:t>Benjamin Taylor</a:t>
            </a:r>
            <a:endParaRPr lang="zh-TW" alt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4348" y="335756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路標情境警覺對於閱讀障礙之間的關係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800" b="1" dirty="0" smtClean="0">
                <a:ea typeface="標楷體" pitchFamily="65" charset="-120"/>
              </a:rPr>
              <a:t>Result(1/4)</a:t>
            </a:r>
            <a:endParaRPr lang="zh-TW" altLang="en-US" sz="3800" b="1" dirty="0">
              <a:ea typeface="標楷體" pitchFamily="65" charset="-120"/>
            </a:endParaRPr>
          </a:p>
        </p:txBody>
      </p:sp>
      <p:pic>
        <p:nvPicPr>
          <p:cNvPr id="4" name="內容版面配置區 3" descr="Table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229600" cy="2808312"/>
          </a:xfrm>
        </p:spPr>
      </p:pic>
      <p:sp>
        <p:nvSpPr>
          <p:cNvPr id="9" name="圓角矩形 8"/>
          <p:cNvSpPr/>
          <p:nvPr/>
        </p:nvSpPr>
        <p:spPr>
          <a:xfrm>
            <a:off x="395536" y="4365104"/>
            <a:ext cx="4104456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情境警覺的三個階段</a:t>
            </a:r>
          </a:p>
          <a:p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平均績效分數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SA1&gt;SA2&gt;SA3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 </a:t>
            </a:r>
            <a:endParaRPr lang="zh-TW" altLang="zh-TW" dirty="0" smtClean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395536" y="5301208"/>
            <a:ext cx="5616624" cy="864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平均績效分數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圖標誌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&gt;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組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合標誌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&gt;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文字標誌</a:t>
            </a:r>
          </a:p>
          <a:p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平均績效分數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警告標誌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&gt;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一般標誌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467544" y="2492896"/>
            <a:ext cx="4320480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467544" y="3356992"/>
            <a:ext cx="4320480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467544" y="3645024"/>
            <a:ext cx="4320480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800" b="1" dirty="0" smtClean="0">
                <a:ea typeface="標楷體" pitchFamily="65" charset="-120"/>
              </a:rPr>
              <a:t>Result(2/4)</a:t>
            </a:r>
            <a:endParaRPr lang="zh-TW" altLang="en-US" sz="3800" b="1" dirty="0">
              <a:ea typeface="標楷體" pitchFamily="65" charset="-120"/>
            </a:endParaRPr>
          </a:p>
        </p:txBody>
      </p:sp>
      <p:pic>
        <p:nvPicPr>
          <p:cNvPr id="6" name="內容版面配置區 5" descr="Table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8567215" cy="1800200"/>
          </a:xfrm>
        </p:spPr>
      </p:pic>
      <p:sp>
        <p:nvSpPr>
          <p:cNvPr id="23" name="矩形 22"/>
          <p:cNvSpPr/>
          <p:nvPr/>
        </p:nvSpPr>
        <p:spPr>
          <a:xfrm>
            <a:off x="0" y="3356992"/>
            <a:ext cx="9144000" cy="2664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259632" y="4365104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閱讀障礙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dirty="0" smtClean="0"/>
              <a:t>ADC</a:t>
            </a:r>
            <a:endParaRPr lang="zh-TW" altLang="en-US" dirty="0"/>
          </a:p>
        </p:txBody>
      </p:sp>
      <p:sp>
        <p:nvSpPr>
          <p:cNvPr id="17" name="圓角矩形 16"/>
          <p:cNvSpPr/>
          <p:nvPr/>
        </p:nvSpPr>
        <p:spPr>
          <a:xfrm>
            <a:off x="3779912" y="4365104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路標理解</a:t>
            </a:r>
            <a:r>
              <a:rPr lang="en-US" altLang="zh-TW" dirty="0" smtClean="0"/>
              <a:t>RSCT</a:t>
            </a:r>
            <a:endParaRPr lang="zh-TW" altLang="en-US" dirty="0"/>
          </a:p>
        </p:txBody>
      </p:sp>
      <p:sp>
        <p:nvSpPr>
          <p:cNvPr id="20" name="圓角矩形 19"/>
          <p:cNvSpPr/>
          <p:nvPr/>
        </p:nvSpPr>
        <p:spPr>
          <a:xfrm>
            <a:off x="6251935" y="4963406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警告標誌</a:t>
            </a:r>
            <a:r>
              <a:rPr lang="en-US" altLang="zh-TW" dirty="0" smtClean="0"/>
              <a:t>RSCT - Warm</a:t>
            </a:r>
            <a:endParaRPr lang="zh-TW" altLang="en-US" dirty="0"/>
          </a:p>
        </p:txBody>
      </p:sp>
      <p:sp>
        <p:nvSpPr>
          <p:cNvPr id="21" name="圓角矩形 20"/>
          <p:cNvSpPr/>
          <p:nvPr/>
        </p:nvSpPr>
        <p:spPr>
          <a:xfrm>
            <a:off x="6228184" y="3573016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一般標誌</a:t>
            </a:r>
            <a:r>
              <a:rPr lang="en-US" altLang="zh-TW" dirty="0" smtClean="0"/>
              <a:t>RSCT - </a:t>
            </a:r>
            <a:r>
              <a:rPr lang="en-US" altLang="zh-TW" dirty="0" err="1" smtClean="0"/>
              <a:t>Reg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800" b="1" dirty="0" smtClean="0">
                <a:ea typeface="標楷體" pitchFamily="65" charset="-120"/>
              </a:rPr>
              <a:t>Result(3/4)</a:t>
            </a:r>
            <a:endParaRPr lang="zh-TW" altLang="en-US" sz="3800" b="1" dirty="0">
              <a:ea typeface="標楷體" pitchFamily="65" charset="-120"/>
            </a:endParaRPr>
          </a:p>
        </p:txBody>
      </p:sp>
      <p:pic>
        <p:nvPicPr>
          <p:cNvPr id="1026" name="Picture 2" descr="C:\Users\Administrator\Desktop\Tabl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420888"/>
            <a:ext cx="8820472" cy="2591199"/>
          </a:xfrm>
          <a:prstGeom prst="rect">
            <a:avLst/>
          </a:prstGeom>
          <a:noFill/>
        </p:spPr>
      </p:pic>
      <p:sp>
        <p:nvSpPr>
          <p:cNvPr id="7" name="圓角矩形 6"/>
          <p:cNvSpPr/>
          <p:nvPr/>
        </p:nvSpPr>
        <p:spPr>
          <a:xfrm>
            <a:off x="467544" y="5229200"/>
            <a:ext cx="4103886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閱讀障礙與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標誌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特定的類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型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，不相關。</a:t>
            </a:r>
          </a:p>
          <a:p>
            <a:endParaRPr lang="zh-TW" altLang="en-US" dirty="0" smtClean="0"/>
          </a:p>
          <a:p>
            <a:pPr algn="ctr"/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331640" y="2780928"/>
            <a:ext cx="648072" cy="18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395536" y="1340768"/>
            <a:ext cx="2699792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閱讀障礙 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&amp; SA</a:t>
            </a:r>
            <a:r>
              <a:rPr lang="zh-TW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情境警覺</a:t>
            </a:r>
          </a:p>
          <a:p>
            <a:pPr algn="ctr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800" b="1" dirty="0" smtClean="0">
                <a:ea typeface="標楷體" pitchFamily="65" charset="-120"/>
              </a:rPr>
              <a:t>Result(4/4)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507288" cy="489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zh-TW" dirty="0" smtClean="0"/>
              <a:t>閱讀障礙 </a:t>
            </a:r>
            <a:r>
              <a:rPr lang="en-US" altLang="zh-TW" dirty="0" smtClean="0"/>
              <a:t>&amp; SA</a:t>
            </a:r>
            <a:r>
              <a:rPr lang="zh-TW" altLang="zh-TW" dirty="0" smtClean="0"/>
              <a:t>情境警覺</a:t>
            </a:r>
            <a:r>
              <a:rPr lang="en-US" altLang="zh-TW" dirty="0" smtClean="0"/>
              <a:t> &amp; </a:t>
            </a:r>
            <a:r>
              <a:rPr lang="zh-TW" altLang="zh-TW" dirty="0" smtClean="0"/>
              <a:t>認知負荷</a:t>
            </a:r>
          </a:p>
          <a:p>
            <a:r>
              <a:rPr lang="zh-TW" altLang="zh-TW" dirty="0" smtClean="0"/>
              <a:t>高負荷情況下，閱讀障礙</a:t>
            </a:r>
            <a:r>
              <a:rPr lang="zh-TW" altLang="en-US" dirty="0" smtClean="0"/>
              <a:t>與表達</a:t>
            </a:r>
            <a:r>
              <a:rPr lang="zh-TW" altLang="zh-TW" dirty="0" smtClean="0"/>
              <a:t>有</a:t>
            </a:r>
            <a:r>
              <a:rPr lang="zh-TW" altLang="en-US" dirty="0" smtClean="0"/>
              <a:t>相關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低負荷情況下，</a:t>
            </a:r>
            <a:r>
              <a:rPr lang="zh-TW" altLang="en-US" dirty="0" smtClean="0"/>
              <a:t>閱讀障礙與</a:t>
            </a:r>
            <a:r>
              <a:rPr lang="zh-TW" altLang="zh-TW" dirty="0" smtClean="0"/>
              <a:t>圖像標誌</a:t>
            </a:r>
            <a:r>
              <a:rPr lang="zh-TW" altLang="en-US" dirty="0" smtClean="0"/>
              <a:t>及組合</a:t>
            </a:r>
            <a:r>
              <a:rPr lang="zh-TW" altLang="zh-TW" dirty="0" smtClean="0"/>
              <a:t>標誌</a:t>
            </a:r>
            <a:r>
              <a:rPr lang="zh-TW" altLang="en-US" dirty="0" smtClean="0"/>
              <a:t>負相關。</a:t>
            </a:r>
            <a:endParaRPr lang="zh-TW" altLang="zh-TW" dirty="0" smtClean="0"/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r>
              <a:rPr lang="zh-TW" altLang="zh-TW" dirty="0" smtClean="0"/>
              <a:t>無經驗和有經驗的駕駛，閱讀障礙和</a:t>
            </a:r>
            <a:r>
              <a:rPr lang="en-US" altLang="zh-TW" dirty="0" smtClean="0"/>
              <a:t>SA</a:t>
            </a:r>
            <a:r>
              <a:rPr lang="zh-TW" altLang="zh-TW" dirty="0" smtClean="0"/>
              <a:t>情境警覺的關係</a:t>
            </a:r>
          </a:p>
          <a:p>
            <a:r>
              <a:rPr lang="zh-TW" altLang="zh-TW" dirty="0" smtClean="0"/>
              <a:t>一年駕駛經驗</a:t>
            </a:r>
            <a:r>
              <a:rPr lang="zh-TW" altLang="en-US" dirty="0" smtClean="0"/>
              <a:t>者，</a:t>
            </a:r>
            <a:r>
              <a:rPr lang="zh-TW" altLang="zh-TW" dirty="0" smtClean="0"/>
              <a:t>閱讀障礙和</a:t>
            </a:r>
            <a:r>
              <a:rPr lang="en-US" altLang="zh-TW" dirty="0" smtClean="0"/>
              <a:t>SA</a:t>
            </a:r>
            <a:r>
              <a:rPr lang="zh-TW" altLang="en-US" dirty="0" smtClean="0"/>
              <a:t>不</a:t>
            </a:r>
            <a:r>
              <a:rPr lang="zh-TW" altLang="zh-TW" dirty="0" smtClean="0"/>
              <a:t>相關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高負荷中，有四年</a:t>
            </a:r>
            <a:r>
              <a:rPr lang="zh-TW" altLang="en-US" dirty="0" smtClean="0"/>
              <a:t>以上</a:t>
            </a:r>
            <a:r>
              <a:rPr lang="zh-TW" altLang="zh-TW" dirty="0" smtClean="0"/>
              <a:t>駕駛經驗，閱讀障礙</a:t>
            </a:r>
            <a:r>
              <a:rPr lang="zh-TW" altLang="en-US" dirty="0" smtClean="0"/>
              <a:t>與表達</a:t>
            </a:r>
            <a:r>
              <a:rPr lang="zh-TW" altLang="zh-TW" dirty="0" smtClean="0"/>
              <a:t>有相關。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低負荷中，閱讀障礙</a:t>
            </a:r>
            <a:r>
              <a:rPr lang="zh-TW" altLang="en-US" dirty="0" smtClean="0"/>
              <a:t>與組</a:t>
            </a:r>
            <a:r>
              <a:rPr lang="zh-TW" altLang="zh-TW" dirty="0" smtClean="0"/>
              <a:t>合標誌有相關。</a:t>
            </a:r>
          </a:p>
          <a:p>
            <a:r>
              <a:rPr lang="zh-TW" altLang="zh-TW" dirty="0" smtClean="0"/>
              <a:t>四年</a:t>
            </a:r>
            <a:r>
              <a:rPr lang="zh-TW" altLang="en-US" dirty="0" smtClean="0"/>
              <a:t>以上</a:t>
            </a:r>
            <a:r>
              <a:rPr lang="zh-TW" altLang="zh-TW" dirty="0" smtClean="0"/>
              <a:t>駕駛經驗</a:t>
            </a:r>
            <a:r>
              <a:rPr lang="zh-TW" altLang="en-US" dirty="0" smtClean="0"/>
              <a:t>者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高負荷中，閱讀障礙</a:t>
            </a:r>
            <a:r>
              <a:rPr lang="zh-TW" altLang="en-US" dirty="0" smtClean="0"/>
              <a:t>與</a:t>
            </a:r>
            <a:r>
              <a:rPr lang="zh-TW" altLang="zh-TW" dirty="0" smtClean="0"/>
              <a:t>圖片標誌</a:t>
            </a:r>
            <a:r>
              <a:rPr lang="zh-TW" altLang="en-US" dirty="0" smtClean="0"/>
              <a:t>負</a:t>
            </a:r>
            <a:r>
              <a:rPr lang="zh-TW" altLang="zh-TW" dirty="0" smtClean="0"/>
              <a:t>相關。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低負荷中，閱讀障礙與</a:t>
            </a:r>
            <a:r>
              <a:rPr lang="en-US" altLang="zh-TW" u="sng" dirty="0" smtClean="0"/>
              <a:t>SA</a:t>
            </a:r>
            <a:r>
              <a:rPr lang="zh-TW" altLang="en-US" u="sng" dirty="0" smtClean="0"/>
              <a:t>、察覺、理解</a:t>
            </a:r>
            <a:r>
              <a:rPr lang="zh-TW" altLang="en-US" dirty="0" smtClean="0"/>
              <a:t>負</a:t>
            </a:r>
            <a:r>
              <a:rPr lang="zh-TW" altLang="zh-TW" dirty="0" smtClean="0"/>
              <a:t>相關。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Discussion(1/2)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zh-TW" dirty="0" smtClean="0"/>
              <a:t>本研究</a:t>
            </a:r>
            <a:r>
              <a:rPr lang="zh-TW" altLang="en-US" dirty="0" smtClean="0"/>
              <a:t>證實</a:t>
            </a:r>
            <a:endParaRPr lang="en-US" altLang="zh-TW" dirty="0" smtClean="0"/>
          </a:p>
          <a:p>
            <a:r>
              <a:rPr lang="zh-TW" altLang="zh-TW" dirty="0" smtClean="0"/>
              <a:t>情境警覺的三個階層，</a:t>
            </a:r>
            <a:r>
              <a:rPr lang="en-US" altLang="zh-TW" dirty="0" smtClean="0"/>
              <a:t>SA1&gt;SA2&gt;SA3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閱讀障礙</a:t>
            </a:r>
            <a:r>
              <a:rPr lang="zh-TW" altLang="en-US" dirty="0" smtClean="0"/>
              <a:t>與</a:t>
            </a:r>
            <a:r>
              <a:rPr lang="zh-TW" altLang="zh-TW" dirty="0" smtClean="0"/>
              <a:t>理解路</a:t>
            </a:r>
            <a:r>
              <a:rPr lang="zh-TW" altLang="en-US" dirty="0" smtClean="0"/>
              <a:t>標及</a:t>
            </a:r>
            <a:r>
              <a:rPr lang="zh-TW" altLang="zh-TW" dirty="0" smtClean="0"/>
              <a:t>道路情境察覺</a:t>
            </a:r>
            <a:r>
              <a:rPr lang="zh-TW" altLang="en-US" dirty="0" smtClean="0"/>
              <a:t>，負</a:t>
            </a:r>
            <a:r>
              <a:rPr lang="zh-TW" altLang="zh-TW" dirty="0" smtClean="0"/>
              <a:t>相關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zh-TW" dirty="0" smtClean="0"/>
              <a:t>兩個要點</a:t>
            </a:r>
            <a:endParaRPr lang="en-US" altLang="zh-TW" dirty="0" smtClean="0"/>
          </a:p>
          <a:p>
            <a:r>
              <a:rPr lang="zh-TW" altLang="en-US" dirty="0" smtClean="0"/>
              <a:t>改善路標表達後，對於新手駕駛有幫助。</a:t>
            </a:r>
            <a:endParaRPr lang="en-US" altLang="zh-TW" u="sng" dirty="0" smtClean="0"/>
          </a:p>
          <a:p>
            <a:r>
              <a:rPr lang="zh-TW" altLang="en-US" dirty="0" smtClean="0"/>
              <a:t>關於</a:t>
            </a:r>
            <a:r>
              <a:rPr lang="zh-TW" altLang="zh-TW" dirty="0" smtClean="0"/>
              <a:t>閱讀</a:t>
            </a:r>
            <a:r>
              <a:rPr lang="zh-TW" altLang="en-US" dirty="0" smtClean="0"/>
              <a:t>障礙的問題</a:t>
            </a:r>
            <a:r>
              <a:rPr lang="zh-TW" altLang="zh-TW" dirty="0" smtClean="0"/>
              <a:t>，顯示路標</a:t>
            </a:r>
            <a:r>
              <a:rPr lang="zh-TW" altLang="en-US" dirty="0" smtClean="0"/>
              <a:t>表達</a:t>
            </a:r>
            <a:r>
              <a:rPr lang="zh-TW" altLang="zh-TW" dirty="0" smtClean="0"/>
              <a:t>不佳，</a:t>
            </a:r>
            <a:r>
              <a:rPr lang="zh-TW" altLang="en-US" dirty="0" smtClean="0"/>
              <a:t>導致</a:t>
            </a:r>
            <a:r>
              <a:rPr lang="zh-TW" altLang="zh-TW" dirty="0" smtClean="0"/>
              <a:t>駕駛不注意</a:t>
            </a:r>
            <a:r>
              <a:rPr lang="zh-TW" altLang="en-US" dirty="0" smtClean="0"/>
              <a:t>路標所傳達的資訊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Discussion(2/2)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“SAFE”</a:t>
            </a:r>
            <a:r>
              <a:rPr lang="zh-TW" altLang="zh-TW" dirty="0" smtClean="0"/>
              <a:t>啟發式預警標誌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zh-TW" dirty="0" smtClean="0"/>
              <a:t>目</a:t>
            </a:r>
            <a:r>
              <a:rPr lang="zh-TW" altLang="en-US" dirty="0" smtClean="0"/>
              <a:t>的</a:t>
            </a:r>
            <a:r>
              <a:rPr lang="en-US" altLang="zh-TW" dirty="0" smtClean="0"/>
              <a:t>: </a:t>
            </a:r>
            <a:r>
              <a:rPr lang="zh-TW" altLang="en-US" dirty="0" smtClean="0"/>
              <a:t>讓</a:t>
            </a:r>
            <a:r>
              <a:rPr lang="zh-TW" altLang="zh-TW" dirty="0" smtClean="0"/>
              <a:t>新手駕駛在一開始就使用路標判斷路況。</a:t>
            </a:r>
          </a:p>
          <a:p>
            <a:endParaRPr lang="zh-TW" altLang="en-US" dirty="0"/>
          </a:p>
        </p:txBody>
      </p:sp>
      <p:pic>
        <p:nvPicPr>
          <p:cNvPr id="4" name="圖片 3" descr="fi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8820472" cy="3111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800" b="1" dirty="0" smtClean="0">
                <a:ea typeface="標楷體" pitchFamily="65" charset="-120"/>
              </a:rPr>
              <a:t>Conclusion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42910" y="1357298"/>
            <a:ext cx="8229600" cy="4937760"/>
          </a:xfrm>
        </p:spPr>
        <p:txBody>
          <a:bodyPr/>
          <a:lstStyle/>
          <a:p>
            <a:r>
              <a:rPr lang="en-US" altLang="zh-TW" dirty="0" smtClean="0"/>
              <a:t>SA1</a:t>
            </a:r>
            <a:r>
              <a:rPr lang="zh-TW" altLang="en-US" dirty="0" smtClean="0"/>
              <a:t>察覺</a:t>
            </a:r>
            <a:r>
              <a:rPr lang="en-US" altLang="zh-TW" dirty="0" smtClean="0"/>
              <a:t>&gt;SA2</a:t>
            </a:r>
            <a:r>
              <a:rPr lang="zh-TW" altLang="en-US" dirty="0" smtClean="0"/>
              <a:t>理解</a:t>
            </a:r>
            <a:r>
              <a:rPr lang="en-US" altLang="zh-TW" dirty="0" smtClean="0"/>
              <a:t>&gt;SA3</a:t>
            </a:r>
            <a:r>
              <a:rPr lang="zh-TW" altLang="en-US" dirty="0" smtClean="0"/>
              <a:t>處理，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表示</a:t>
            </a:r>
            <a:r>
              <a:rPr lang="zh-TW" altLang="zh-TW" dirty="0" smtClean="0"/>
              <a:t>應開發</a:t>
            </a:r>
            <a:r>
              <a:rPr lang="zh-TW" altLang="en-US" dirty="0" smtClean="0"/>
              <a:t>啟發式</a:t>
            </a:r>
            <a:r>
              <a:rPr lang="zh-TW" altLang="zh-TW" dirty="0" smtClean="0"/>
              <a:t>標誌，</a:t>
            </a:r>
            <a:r>
              <a:rPr lang="zh-TW" altLang="en-US" dirty="0" smtClean="0"/>
              <a:t>可</a:t>
            </a:r>
            <a:r>
              <a:rPr lang="zh-TW" altLang="zh-TW" dirty="0" smtClean="0"/>
              <a:t>提升新手駕駛的路標</a:t>
            </a:r>
            <a:r>
              <a:rPr lang="zh-TW" altLang="en-US" dirty="0" smtClean="0"/>
              <a:t>判斷。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閱讀</a:t>
            </a:r>
            <a:r>
              <a:rPr lang="zh-TW" altLang="en-US" dirty="0" smtClean="0"/>
              <a:t>障礙</a:t>
            </a:r>
            <a:r>
              <a:rPr lang="zh-TW" altLang="zh-TW" dirty="0" smtClean="0"/>
              <a:t>與道路標誌處理</a:t>
            </a:r>
            <a:r>
              <a:rPr lang="zh-TW" altLang="en-US" dirty="0" smtClean="0"/>
              <a:t>，負相關。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圖案標誌</a:t>
            </a:r>
            <a:r>
              <a:rPr lang="en-US" altLang="zh-TW" dirty="0" smtClean="0"/>
              <a:t>&gt;</a:t>
            </a:r>
            <a:r>
              <a:rPr lang="zh-TW" altLang="zh-TW" dirty="0" smtClean="0"/>
              <a:t>組合標誌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文字</a:t>
            </a:r>
            <a:r>
              <a:rPr lang="zh-TW" altLang="zh-TW" dirty="0" smtClean="0"/>
              <a:t>標誌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文字資訊需要</a:t>
            </a:r>
            <a:r>
              <a:rPr lang="zh-TW" altLang="en-US" dirty="0" smtClean="0"/>
              <a:t>花</a:t>
            </a:r>
            <a:r>
              <a:rPr lang="zh-TW" altLang="zh-TW" dirty="0" smtClean="0"/>
              <a:t>更</a:t>
            </a:r>
            <a:r>
              <a:rPr lang="zh-TW" altLang="en-US" dirty="0" smtClean="0"/>
              <a:t>多</a:t>
            </a:r>
            <a:r>
              <a:rPr lang="zh-TW" altLang="zh-TW" dirty="0" smtClean="0"/>
              <a:t>時間</a:t>
            </a:r>
            <a:r>
              <a:rPr lang="zh-TW" altLang="en-US" dirty="0" smtClean="0"/>
              <a:t>理解。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新手駕駛</a:t>
            </a:r>
            <a:r>
              <a:rPr lang="zh-TW" altLang="en-US" dirty="0" smtClean="0"/>
              <a:t>應</a:t>
            </a:r>
            <a:r>
              <a:rPr lang="zh-TW" altLang="zh-TW" dirty="0" smtClean="0"/>
              <a:t>學習如何分配有效視覺注意力</a:t>
            </a:r>
            <a:r>
              <a:rPr lang="zh-TW" altLang="en-US" dirty="0" smtClean="0"/>
              <a:t>，才能注意到</a:t>
            </a:r>
            <a:r>
              <a:rPr lang="zh-TW" altLang="zh-TW" dirty="0" smtClean="0"/>
              <a:t>重要的標誌</a:t>
            </a:r>
            <a:r>
              <a:rPr lang="zh-TW" altLang="en-US" dirty="0" smtClean="0"/>
              <a:t>。</a:t>
            </a:r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路標可提供駕駛道路資訊，駕駛依照路標給的資訊，了解或預測交通狀況、行人的活動、潛在的</a:t>
            </a:r>
            <a:r>
              <a:rPr lang="zh-TW" altLang="en-US" smtClean="0"/>
              <a:t>危險等等，因此，能了解路標的涵義並作出適當的駕駛行為。</a:t>
            </a:r>
            <a:endParaRPr lang="en-US" altLang="zh-TW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Abstract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</a:t>
            </a:r>
            <a:r>
              <a:rPr lang="zh-TW" altLang="zh-TW" dirty="0" smtClean="0"/>
              <a:t>目標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 探討</a:t>
            </a:r>
            <a:r>
              <a:rPr lang="zh-TW" altLang="zh-TW" u="sng" dirty="0" smtClean="0"/>
              <a:t>標誌</a:t>
            </a:r>
            <a:r>
              <a:rPr lang="zh-TW" altLang="zh-TW" dirty="0" smtClean="0"/>
              <a:t>與</a:t>
            </a:r>
            <a:r>
              <a:rPr lang="zh-TW" altLang="zh-TW" u="sng" dirty="0" smtClean="0"/>
              <a:t>情境察覺</a:t>
            </a:r>
            <a:r>
              <a:rPr lang="zh-TW" altLang="en-US" dirty="0" smtClean="0"/>
              <a:t>關係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 探討</a:t>
            </a:r>
            <a:r>
              <a:rPr lang="zh-TW" altLang="zh-TW" u="sng" dirty="0" smtClean="0"/>
              <a:t>閱讀障礙</a:t>
            </a:r>
            <a:r>
              <a:rPr lang="zh-TW" altLang="zh-TW" dirty="0" smtClean="0"/>
              <a:t>、</a:t>
            </a:r>
            <a:r>
              <a:rPr lang="zh-TW" altLang="zh-TW" u="sng" dirty="0" smtClean="0"/>
              <a:t>理解路標</a:t>
            </a:r>
            <a:r>
              <a:rPr lang="zh-TW" altLang="zh-TW" dirty="0" smtClean="0"/>
              <a:t>、</a:t>
            </a:r>
            <a:r>
              <a:rPr lang="zh-TW" altLang="zh-TW" u="sng" dirty="0" smtClean="0"/>
              <a:t>道路情境察覺</a:t>
            </a:r>
            <a:r>
              <a:rPr lang="zh-TW" altLang="zh-TW" dirty="0" smtClean="0"/>
              <a:t>關係。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zh-TW" dirty="0" smtClean="0"/>
              <a:t>閱讀障礙</a:t>
            </a:r>
            <a:r>
              <a:rPr lang="zh-TW" altLang="en-US" dirty="0" smtClean="0"/>
              <a:t>與</a:t>
            </a:r>
            <a:r>
              <a:rPr lang="zh-TW" altLang="zh-TW" dirty="0" smtClean="0"/>
              <a:t>理解路</a:t>
            </a:r>
            <a:r>
              <a:rPr lang="zh-TW" altLang="en-US" dirty="0" smtClean="0"/>
              <a:t>標及</a:t>
            </a:r>
            <a:r>
              <a:rPr lang="zh-TW" altLang="zh-TW" dirty="0" smtClean="0"/>
              <a:t>道路情境察覺</a:t>
            </a:r>
            <a:r>
              <a:rPr lang="zh-TW" altLang="en-US" dirty="0" smtClean="0"/>
              <a:t>，負</a:t>
            </a:r>
            <a:r>
              <a:rPr lang="zh-TW" altLang="zh-TW" dirty="0" smtClean="0"/>
              <a:t>相關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 smtClean="0"/>
              <a:t>路標多樣的形狀可能</a:t>
            </a:r>
            <a:r>
              <a:rPr lang="zh-TW" altLang="en-US" dirty="0" smtClean="0"/>
              <a:t>造成混亂，不易理解。</a:t>
            </a:r>
            <a:r>
              <a:rPr lang="zh-TW" altLang="zh-TW" dirty="0" smtClean="0"/>
              <a:t>建議</a:t>
            </a:r>
            <a:r>
              <a:rPr lang="zh-TW" altLang="en-US" dirty="0" smtClean="0"/>
              <a:t>提供</a:t>
            </a:r>
            <a:r>
              <a:rPr lang="zh-TW" altLang="zh-TW" dirty="0" smtClean="0"/>
              <a:t>形狀的訓練，</a:t>
            </a:r>
            <a:r>
              <a:rPr lang="zh-TW" altLang="en-US" dirty="0" smtClean="0"/>
              <a:t>讓駕駛能了解</a:t>
            </a:r>
            <a:r>
              <a:rPr lang="zh-TW" altLang="zh-TW" dirty="0" smtClean="0"/>
              <a:t>標誌</a:t>
            </a:r>
            <a:r>
              <a:rPr lang="zh-TW" altLang="en-US" dirty="0" smtClean="0"/>
              <a:t>意思後，且考慮到</a:t>
            </a:r>
            <a:r>
              <a:rPr lang="zh-TW" altLang="zh-TW" dirty="0" smtClean="0"/>
              <a:t>車內和車外</a:t>
            </a:r>
            <a:r>
              <a:rPr lang="zh-TW" altLang="en-US" dirty="0" smtClean="0"/>
              <a:t>狀況</a:t>
            </a:r>
            <a:r>
              <a:rPr lang="zh-TW" altLang="zh-TW" dirty="0" smtClean="0"/>
              <a:t>，</a:t>
            </a:r>
            <a:r>
              <a:rPr lang="zh-TW" altLang="en-US" dirty="0" smtClean="0"/>
              <a:t>做出適當的</a:t>
            </a:r>
            <a:r>
              <a:rPr lang="zh-TW" altLang="zh-TW" dirty="0" smtClean="0"/>
              <a:t>駕駛行為。</a:t>
            </a:r>
          </a:p>
          <a:p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536462" cy="4937760"/>
          </a:xfrm>
        </p:spPr>
        <p:txBody>
          <a:bodyPr>
            <a:normAutofit/>
          </a:bodyPr>
          <a:lstStyle/>
          <a:p>
            <a:r>
              <a:rPr lang="zh-TW" altLang="zh-TW" sz="2400" dirty="0" smtClean="0"/>
              <a:t>閱讀障礙症</a:t>
            </a:r>
            <a:r>
              <a:rPr lang="zh-TW" altLang="en-US" sz="2400" dirty="0" smtClean="0"/>
              <a:t>，</a:t>
            </a:r>
            <a:r>
              <a:rPr lang="zh-TW" altLang="zh-TW" sz="2400" dirty="0" smtClean="0"/>
              <a:t>包括識字</a:t>
            </a:r>
            <a:r>
              <a:rPr lang="zh-TW" altLang="en-US" sz="2400" dirty="0" smtClean="0"/>
              <a:t>、</a:t>
            </a:r>
            <a:r>
              <a:rPr lang="zh-TW" altLang="zh-TW" sz="2400" dirty="0" smtClean="0"/>
              <a:t>協調</a:t>
            </a:r>
            <a:r>
              <a:rPr lang="zh-TW" altLang="en-US" sz="2400" dirty="0" smtClean="0"/>
              <a:t>、</a:t>
            </a:r>
            <a:r>
              <a:rPr lang="zh-TW" altLang="zh-TW" sz="2400" dirty="0" smtClean="0"/>
              <a:t>排序</a:t>
            </a:r>
            <a:r>
              <a:rPr lang="zh-TW" altLang="en-US" sz="2400" dirty="0" smtClean="0"/>
              <a:t>等</a:t>
            </a:r>
            <a:r>
              <a:rPr lang="zh-TW" altLang="zh-TW" sz="2400" dirty="0" smtClean="0"/>
              <a:t>缺陷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Harrar</a:t>
            </a:r>
            <a:r>
              <a:rPr lang="en-US" altLang="zh-TW" sz="2000" dirty="0" smtClean="0"/>
              <a:t> et al.,2014)</a:t>
            </a:r>
            <a:r>
              <a:rPr lang="zh-TW" altLang="en-US" sz="2400" dirty="0" smtClean="0"/>
              <a:t>，且會影響</a:t>
            </a:r>
            <a:r>
              <a:rPr lang="zh-TW" altLang="zh-TW" sz="2400" dirty="0" smtClean="0"/>
              <a:t>視覺注意力</a:t>
            </a:r>
            <a:r>
              <a:rPr lang="en-US" altLang="zh-TW" sz="2000" dirty="0" smtClean="0"/>
              <a:t>(Stein, 2001)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r>
              <a:rPr lang="zh-TW" altLang="zh-TW" sz="2400" dirty="0" smtClean="0"/>
              <a:t>比起圖像資訊，</a:t>
            </a:r>
            <a:r>
              <a:rPr lang="zh-TW" altLang="en-US" sz="2400" dirty="0" smtClean="0"/>
              <a:t>在</a:t>
            </a:r>
            <a:r>
              <a:rPr lang="zh-TW" altLang="zh-TW" sz="2400" dirty="0" smtClean="0"/>
              <a:t>複雜</a:t>
            </a:r>
            <a:r>
              <a:rPr lang="zh-TW" altLang="en-US" sz="2400" dirty="0" smtClean="0"/>
              <a:t>的環境中</a:t>
            </a:r>
            <a:r>
              <a:rPr lang="zh-TW" altLang="zh-TW" sz="2000" dirty="0" smtClean="0"/>
              <a:t>（</a:t>
            </a:r>
            <a:r>
              <a:rPr lang="en-US" altLang="zh-TW" sz="2000" dirty="0" err="1" smtClean="0"/>
              <a:t>Sigmundsson</a:t>
            </a:r>
            <a:r>
              <a:rPr lang="zh-TW" altLang="zh-TW" sz="2000" dirty="0" smtClean="0"/>
              <a:t>，</a:t>
            </a:r>
            <a:r>
              <a:rPr lang="en-US" altLang="zh-TW" sz="2000" dirty="0" smtClean="0"/>
              <a:t>2005</a:t>
            </a:r>
            <a:r>
              <a:rPr lang="zh-TW" altLang="zh-TW" sz="2000" dirty="0" smtClean="0"/>
              <a:t>）</a:t>
            </a:r>
            <a:r>
              <a:rPr lang="zh-TW" altLang="en-US" sz="2400" dirty="0" smtClean="0"/>
              <a:t>，</a:t>
            </a:r>
            <a:r>
              <a:rPr lang="zh-TW" altLang="zh-TW" sz="2400" dirty="0" smtClean="0"/>
              <a:t>文字資訊需要更</a:t>
            </a:r>
            <a:r>
              <a:rPr lang="zh-TW" altLang="en-US" sz="2400" dirty="0" smtClean="0"/>
              <a:t>多</a:t>
            </a:r>
            <a:r>
              <a:rPr lang="zh-TW" altLang="zh-TW" sz="2400" dirty="0" smtClean="0"/>
              <a:t>時間</a:t>
            </a:r>
            <a:r>
              <a:rPr lang="zh-TW" altLang="en-US" sz="2400" dirty="0" smtClean="0"/>
              <a:t>理解</a:t>
            </a:r>
            <a:r>
              <a:rPr lang="zh-TW" altLang="zh-TW" sz="2000" dirty="0" smtClean="0"/>
              <a:t>（</a:t>
            </a:r>
            <a:r>
              <a:rPr lang="en-US" altLang="zh-TW" sz="2000" dirty="0" err="1" smtClean="0"/>
              <a:t>Gori</a:t>
            </a:r>
            <a:r>
              <a:rPr lang="en-US" altLang="zh-TW" sz="2000" dirty="0" smtClean="0"/>
              <a:t> et al., 2014)</a:t>
            </a:r>
          </a:p>
          <a:p>
            <a:r>
              <a:rPr lang="zh-TW" altLang="en-US" sz="2400" dirty="0" smtClean="0"/>
              <a:t>新手駕駛視覺注意力經常不足，其原因為缺乏</a:t>
            </a:r>
            <a:r>
              <a:rPr lang="en-US" altLang="zh-TW" sz="2400" dirty="0" smtClean="0"/>
              <a:t>SA</a:t>
            </a:r>
          </a:p>
          <a:p>
            <a:pPr>
              <a:buNone/>
            </a:pPr>
            <a:r>
              <a:rPr lang="en-US" altLang="zh-TW" sz="2400" dirty="0" smtClean="0"/>
              <a:t>    </a:t>
            </a:r>
            <a:r>
              <a:rPr lang="en-US" altLang="zh-TW" sz="2000" dirty="0" smtClean="0"/>
              <a:t>Dickinson, </a:t>
            </a:r>
            <a:r>
              <a:rPr lang="en-US" altLang="zh-TW" sz="2000" dirty="0" err="1" smtClean="0"/>
              <a:t>Chekaluk</a:t>
            </a:r>
            <a:r>
              <a:rPr lang="en-US" altLang="zh-TW" sz="2000" dirty="0" smtClean="0"/>
              <a:t>, and Irwin (2013)</a:t>
            </a:r>
          </a:p>
          <a:p>
            <a:r>
              <a:rPr lang="zh-TW" altLang="zh-TW" sz="2400" dirty="0" smtClean="0"/>
              <a:t>路標表達的能力可以被開發</a:t>
            </a:r>
            <a:r>
              <a:rPr lang="zh-TW" altLang="en-US" sz="2400" dirty="0" smtClean="0"/>
              <a:t>，</a:t>
            </a:r>
            <a:r>
              <a:rPr lang="zh-TW" altLang="zh-TW" sz="2400" dirty="0" smtClean="0"/>
              <a:t>當駕駛變得更有經驗，</a:t>
            </a:r>
            <a:r>
              <a:rPr lang="zh-TW" altLang="en-US" sz="2400" dirty="0" smtClean="0"/>
              <a:t>應</a:t>
            </a:r>
            <a:r>
              <a:rPr lang="zh-TW" altLang="zh-TW" sz="2400" dirty="0" smtClean="0"/>
              <a:t>學習如何有效地在高需求的情況下分配自己的注意力</a:t>
            </a:r>
            <a:r>
              <a:rPr lang="zh-TW" altLang="en-US" sz="2400" dirty="0" smtClean="0"/>
              <a:t>，</a:t>
            </a:r>
            <a:r>
              <a:rPr lang="zh-TW" altLang="zh-TW" sz="2400" dirty="0" smtClean="0"/>
              <a:t>並</a:t>
            </a:r>
            <a:r>
              <a:rPr lang="zh-TW" altLang="en-US" sz="2400" dirty="0" smtClean="0"/>
              <a:t>能</a:t>
            </a:r>
            <a:r>
              <a:rPr lang="zh-TW" altLang="zh-TW" sz="2400" dirty="0" smtClean="0"/>
              <a:t>在察覺危險時變得更好</a:t>
            </a:r>
            <a:r>
              <a:rPr lang="zh-TW" altLang="zh-TW" sz="2000" dirty="0" smtClean="0"/>
              <a:t>（</a:t>
            </a:r>
            <a:r>
              <a:rPr lang="en-US" altLang="zh-TW" sz="2000" dirty="0" smtClean="0"/>
              <a:t>Underwood</a:t>
            </a:r>
            <a:r>
              <a:rPr lang="zh-TW" altLang="zh-TW" sz="2000" dirty="0" smtClean="0"/>
              <a:t>等，</a:t>
            </a:r>
            <a:r>
              <a:rPr lang="en-US" altLang="zh-TW" sz="2000" dirty="0" smtClean="0"/>
              <a:t>2002</a:t>
            </a:r>
            <a:r>
              <a:rPr lang="zh-TW" altLang="zh-TW" sz="2000" dirty="0" smtClean="0"/>
              <a:t>）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Method(1/4)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62</a:t>
            </a:r>
            <a:r>
              <a:rPr lang="zh-TW" altLang="en-US" dirty="0" smtClean="0"/>
              <a:t>位受測者</a:t>
            </a:r>
            <a:r>
              <a:rPr lang="en-US" altLang="zh-TW" dirty="0" smtClean="0"/>
              <a:t>(38</a:t>
            </a:r>
            <a:r>
              <a:rPr lang="zh-TW" altLang="en-US" dirty="0" smtClean="0"/>
              <a:t>女</a:t>
            </a:r>
            <a:r>
              <a:rPr lang="en-US" altLang="zh-TW" dirty="0" smtClean="0"/>
              <a:t>24</a:t>
            </a:r>
            <a:r>
              <a:rPr lang="zh-TW" altLang="en-US" dirty="0" smtClean="0"/>
              <a:t>男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，平均年齡</a:t>
            </a:r>
            <a:r>
              <a:rPr lang="en-US" altLang="zh-TW" dirty="0" smtClean="0"/>
              <a:t>:20.9</a:t>
            </a:r>
            <a:r>
              <a:rPr lang="zh-TW" altLang="en-US" dirty="0" smtClean="0"/>
              <a:t>歲，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來自</a:t>
            </a:r>
            <a:r>
              <a:rPr lang="en-US" altLang="zh-TW" dirty="0" smtClean="0"/>
              <a:t>Macquarie University</a:t>
            </a:r>
            <a:r>
              <a:rPr lang="zh-TW" altLang="en-US" dirty="0" smtClean="0"/>
              <a:t>，須有駕照。</a:t>
            </a:r>
            <a:r>
              <a:rPr lang="en-US" altLang="zh-TW" dirty="0" smtClean="0"/>
              <a:t> 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zh-TW" altLang="zh-TW" dirty="0" smtClean="0"/>
              <a:t>駕駛模擬器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en-US" altLang="zh-TW" dirty="0" smtClean="0"/>
              <a:t>Model 400)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 </a:t>
            </a:r>
            <a:endParaRPr lang="zh-TW" altLang="zh-TW" dirty="0" smtClean="0"/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STISIM driving simulator (400 mode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268980"/>
            <a:ext cx="8784976" cy="3589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200800" cy="9856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zh-TW" dirty="0" smtClean="0">
                <a:solidFill>
                  <a:schemeClr val="bg2">
                    <a:lumMod val="10000"/>
                  </a:schemeClr>
                </a:solidFill>
              </a:rPr>
              <a:t>第一階段，衡量閱讀能力</a:t>
            </a:r>
            <a:r>
              <a:rPr lang="en-US" altLang="zh-TW" dirty="0" smtClean="0">
                <a:solidFill>
                  <a:schemeClr val="bg2">
                    <a:lumMod val="10000"/>
                  </a:schemeClr>
                </a:solidFill>
              </a:rPr>
              <a:t>&amp;</a:t>
            </a:r>
            <a:r>
              <a:rPr lang="zh-TW" altLang="zh-TW" dirty="0" smtClean="0">
                <a:solidFill>
                  <a:schemeClr val="bg2">
                    <a:lumMod val="10000"/>
                  </a:schemeClr>
                </a:solidFill>
              </a:rPr>
              <a:t>理解</a:t>
            </a:r>
            <a:r>
              <a:rPr lang="zh-TW" altLang="en-US" dirty="0" smtClean="0">
                <a:solidFill>
                  <a:schemeClr val="bg2">
                    <a:lumMod val="10000"/>
                  </a:schemeClr>
                </a:solidFill>
              </a:rPr>
              <a:t>道</a:t>
            </a:r>
            <a:r>
              <a:rPr lang="zh-TW" altLang="zh-TW" dirty="0" smtClean="0">
                <a:solidFill>
                  <a:schemeClr val="bg2">
                    <a:lumMod val="10000"/>
                  </a:schemeClr>
                </a:solidFill>
              </a:rPr>
              <a:t>路</a:t>
            </a:r>
            <a:r>
              <a:rPr lang="zh-TW" altLang="en-US" dirty="0" smtClean="0">
                <a:solidFill>
                  <a:schemeClr val="bg2">
                    <a:lumMod val="10000"/>
                  </a:schemeClr>
                </a:solidFill>
              </a:rPr>
              <a:t>標誌</a:t>
            </a:r>
            <a:endParaRPr lang="en-US" altLang="zh-TW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8" name="內容版面配置區 6"/>
          <p:cNvSpPr txBox="1">
            <a:spLocks/>
          </p:cNvSpPr>
          <p:nvPr/>
        </p:nvSpPr>
        <p:spPr>
          <a:xfrm>
            <a:off x="428596" y="3500438"/>
            <a:ext cx="7344816" cy="107157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5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altLang="zh-TW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endParaRPr lang="en-US" altLang="zh-TW" sz="2800" dirty="0" smtClean="0">
              <a:solidFill>
                <a:schemeClr val="bg2">
                  <a:lumMod val="1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zh-TW" altLang="zh-TW" sz="4700" dirty="0" smtClean="0">
                <a:solidFill>
                  <a:schemeClr val="bg2">
                    <a:lumMod val="1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第二階段，完成</a:t>
            </a:r>
            <a:r>
              <a:rPr lang="en-US" altLang="zh-TW" sz="4700" dirty="0" smtClean="0">
                <a:solidFill>
                  <a:schemeClr val="bg2">
                    <a:lumMod val="1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SA</a:t>
            </a:r>
            <a:r>
              <a:rPr lang="zh-TW" altLang="zh-TW" sz="4700" dirty="0" smtClean="0">
                <a:solidFill>
                  <a:schemeClr val="bg2">
                    <a:lumMod val="1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三種探查</a:t>
            </a:r>
            <a:endParaRPr lang="zh-TW" altLang="en-US" sz="4700" dirty="0" smtClean="0">
              <a:solidFill>
                <a:schemeClr val="bg2">
                  <a:lumMod val="1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altLang="zh-TW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zh-TW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Method(2/4)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dirty="0" smtClean="0"/>
              <a:t>成人閱讀障礙量表</a:t>
            </a:r>
            <a:r>
              <a:rPr lang="en-US" altLang="zh-TW" dirty="0" smtClean="0"/>
              <a:t>:</a:t>
            </a:r>
            <a:r>
              <a:rPr lang="zh-TW" altLang="zh-TW" dirty="0" smtClean="0"/>
              <a:t>用來衡量受測者的閱讀能力</a:t>
            </a:r>
            <a:endParaRPr lang="en-US" altLang="zh-TW" dirty="0" smtClean="0"/>
          </a:p>
          <a:p>
            <a:pPr>
              <a:buNone/>
            </a:pPr>
            <a:r>
              <a:rPr lang="en-US" altLang="zh-TW" sz="2000" dirty="0" smtClean="0"/>
              <a:t>(ADC; Smyth &amp; </a:t>
            </a:r>
            <a:r>
              <a:rPr lang="en-US" altLang="zh-TW" sz="2000" dirty="0" err="1" smtClean="0"/>
              <a:t>Everatt</a:t>
            </a:r>
            <a:r>
              <a:rPr lang="en-US" altLang="zh-TW" sz="2000" dirty="0" smtClean="0"/>
              <a:t>, 2001)</a:t>
            </a:r>
            <a:r>
              <a:rPr lang="zh-TW" altLang="en-US" sz="2000" dirty="0" smtClean="0"/>
              <a:t>  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路標理解測驗（</a:t>
            </a:r>
            <a:r>
              <a:rPr lang="en-US" altLang="zh-TW" dirty="0" smtClean="0"/>
              <a:t>RSCT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r>
              <a:rPr lang="zh-TW" altLang="zh-TW" dirty="0" smtClean="0"/>
              <a:t>包括</a:t>
            </a:r>
            <a:r>
              <a:rPr lang="en-US" altLang="zh-TW" dirty="0" smtClean="0"/>
              <a:t>15</a:t>
            </a:r>
            <a:r>
              <a:rPr lang="zh-TW" altLang="zh-TW" dirty="0" smtClean="0"/>
              <a:t>種標誌</a:t>
            </a:r>
            <a:r>
              <a:rPr lang="en-US" altLang="zh-TW" dirty="0" smtClean="0"/>
              <a:t>(7</a:t>
            </a:r>
            <a:r>
              <a:rPr lang="zh-TW" altLang="zh-TW" dirty="0" smtClean="0"/>
              <a:t>警告</a:t>
            </a:r>
            <a:r>
              <a:rPr lang="zh-TW" altLang="en-US" dirty="0" smtClean="0"/>
              <a:t>與</a:t>
            </a:r>
            <a:r>
              <a:rPr lang="en-US" altLang="zh-TW" dirty="0" smtClean="0"/>
              <a:t>8</a:t>
            </a:r>
            <a:r>
              <a:rPr lang="zh-TW" altLang="zh-TW" dirty="0" smtClean="0"/>
              <a:t>個</a:t>
            </a:r>
            <a:r>
              <a:rPr lang="zh-TW" altLang="en-US" dirty="0" smtClean="0"/>
              <a:t>一般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zh-TW" altLang="zh-TW" dirty="0" smtClean="0"/>
              <a:t>當行駛在路上</a:t>
            </a:r>
            <a:r>
              <a:rPr lang="zh-TW" altLang="en-US" dirty="0" smtClean="0"/>
              <a:t>時</a:t>
            </a:r>
            <a:r>
              <a:rPr lang="zh-TW" altLang="zh-TW" dirty="0" smtClean="0"/>
              <a:t>，看見前面標誌，覺得</a:t>
            </a:r>
            <a:r>
              <a:rPr lang="zh-TW" altLang="en-US" dirty="0" smtClean="0"/>
              <a:t>此</a:t>
            </a:r>
            <a:r>
              <a:rPr lang="zh-TW" altLang="zh-TW" dirty="0" smtClean="0"/>
              <a:t>標誌代表</a:t>
            </a:r>
            <a:r>
              <a:rPr lang="zh-TW" altLang="en-US" dirty="0" smtClean="0"/>
              <a:t>何意。</a:t>
            </a:r>
            <a:endParaRPr lang="en-US" altLang="zh-TW" dirty="0" smtClean="0"/>
          </a:p>
          <a:p>
            <a:r>
              <a:rPr lang="zh-TW" altLang="zh-TW" dirty="0" smtClean="0"/>
              <a:t>標誌尺寸為</a:t>
            </a:r>
            <a:r>
              <a:rPr lang="en-US" altLang="zh-TW" dirty="0" smtClean="0"/>
              <a:t>5x5cm</a:t>
            </a:r>
            <a:r>
              <a:rPr lang="zh-TW" altLang="zh-TW" dirty="0" smtClean="0"/>
              <a:t>，分別</a:t>
            </a:r>
            <a:r>
              <a:rPr lang="zh-TW" altLang="en-US" dirty="0" smtClean="0"/>
              <a:t>以彩色方式</a:t>
            </a:r>
            <a:r>
              <a:rPr lang="zh-TW" altLang="zh-TW" dirty="0" smtClean="0"/>
              <a:t>呈現在</a:t>
            </a:r>
            <a:r>
              <a:rPr lang="en-US" altLang="zh-TW" dirty="0" smtClean="0"/>
              <a:t>A4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答案不正確</a:t>
            </a:r>
            <a:r>
              <a:rPr lang="en-US" altLang="zh-TW" dirty="0" smtClean="0"/>
              <a:t>0</a:t>
            </a:r>
            <a:r>
              <a:rPr lang="zh-TW" altLang="zh-TW" dirty="0" smtClean="0"/>
              <a:t>分，部分正確</a:t>
            </a:r>
            <a:r>
              <a:rPr lang="en-US" altLang="zh-TW" dirty="0" smtClean="0"/>
              <a:t>0.5</a:t>
            </a:r>
            <a:r>
              <a:rPr lang="zh-TW" altLang="zh-TW" dirty="0" smtClean="0"/>
              <a:t>分，正確</a:t>
            </a:r>
            <a:r>
              <a:rPr lang="en-US" altLang="zh-TW" dirty="0" smtClean="0"/>
              <a:t>1</a:t>
            </a:r>
            <a:r>
              <a:rPr lang="zh-TW" altLang="zh-TW" dirty="0" smtClean="0"/>
              <a:t>分。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百分比計算為得分除</a:t>
            </a:r>
            <a:r>
              <a:rPr lang="en-US" altLang="zh-TW" dirty="0" smtClean="0"/>
              <a:t>15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TW" sz="2000" dirty="0" smtClean="0"/>
              <a:t>Dewar et al. (1994)</a:t>
            </a:r>
            <a:r>
              <a:rPr lang="zh-TW" altLang="zh-TW" sz="2000" dirty="0" smtClean="0"/>
              <a:t>開發</a:t>
            </a: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Method(3/4)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8964488" cy="4937760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dirty="0" smtClean="0"/>
              <a:t>短駕駛練習</a:t>
            </a:r>
            <a:r>
              <a:rPr lang="zh-TW" altLang="en-US" dirty="0" smtClean="0"/>
              <a:t>，以下為三種路段情況，每路段皆為</a:t>
            </a:r>
            <a:r>
              <a:rPr lang="en-US" altLang="zh-TW" dirty="0" smtClean="0"/>
              <a:t>3</a:t>
            </a:r>
            <a:r>
              <a:rPr lang="zh-TW" altLang="en-US" dirty="0" smtClean="0"/>
              <a:t>分鐘完成。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r>
              <a:rPr lang="zh-TW" altLang="en-US" dirty="0" smtClean="0"/>
              <a:t>市區</a:t>
            </a:r>
            <a:r>
              <a:rPr lang="zh-TW" altLang="zh-TW" dirty="0" smtClean="0"/>
              <a:t>駕駛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城市兩線道且交通流量大。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標誌</a:t>
            </a:r>
            <a:r>
              <a:rPr lang="en-US" altLang="zh-TW" dirty="0" smtClean="0"/>
              <a:t>: </a:t>
            </a:r>
            <a:r>
              <a:rPr lang="zh-TW" altLang="zh-TW" dirty="0" smtClean="0"/>
              <a:t>不要左轉</a:t>
            </a:r>
            <a:r>
              <a:rPr lang="zh-TW" altLang="en-US" dirty="0" smtClean="0"/>
              <a:t>、</a:t>
            </a:r>
            <a:r>
              <a:rPr lang="zh-TW" altLang="zh-TW" dirty="0" smtClean="0"/>
              <a:t>道路工程</a:t>
            </a:r>
            <a:r>
              <a:rPr lang="en-US" altLang="zh-TW" dirty="0" smtClean="0"/>
              <a:t>40</a:t>
            </a:r>
            <a:r>
              <a:rPr lang="zh-TW" altLang="en-US" dirty="0" smtClean="0"/>
              <a:t>、</a:t>
            </a:r>
            <a:r>
              <a:rPr lang="zh-TW" altLang="zh-TW" dirty="0" smtClean="0"/>
              <a:t>路面濕滑</a:t>
            </a:r>
            <a:r>
              <a:rPr lang="zh-TW" altLang="en-US" dirty="0" smtClean="0"/>
              <a:t>、</a:t>
            </a:r>
            <a:r>
              <a:rPr lang="zh-TW" altLang="zh-TW" dirty="0" smtClean="0"/>
              <a:t>卡車線道</a:t>
            </a:r>
            <a:r>
              <a:rPr lang="zh-TW" altLang="en-US" dirty="0" smtClean="0"/>
              <a:t>、</a:t>
            </a:r>
            <a:r>
              <a:rPr lang="zh-TW" altLang="zh-TW" dirty="0" smtClean="0"/>
              <a:t>前方路口。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r>
              <a:rPr lang="zh-TW" altLang="zh-TW" dirty="0" smtClean="0"/>
              <a:t>郊區駕駛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位於繁忙的街區和購物地帶的道路。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標誌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zh-TW" altLang="zh-TW" dirty="0" smtClean="0"/>
              <a:t>高速公路、共用道路、</a:t>
            </a:r>
            <a:r>
              <a:rPr lang="zh-TW" altLang="en-US" dirty="0" smtClean="0"/>
              <a:t>塌陷</a:t>
            </a:r>
            <a:r>
              <a:rPr lang="zh-TW" altLang="zh-TW" dirty="0" smtClean="0"/>
              <a:t>、醫院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r>
              <a:rPr lang="zh-TW" altLang="zh-TW" dirty="0" smtClean="0"/>
              <a:t>農村駕駛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 </a:t>
            </a:r>
            <a:r>
              <a:rPr lang="zh-TW" altLang="zh-TW" dirty="0" smtClean="0"/>
              <a:t>安靜且交通流量小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標誌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zh-TW" altLang="zh-TW" dirty="0" smtClean="0"/>
              <a:t>前方有</a:t>
            </a:r>
            <a:r>
              <a:rPr lang="zh-TW" altLang="en-US" dirty="0" smtClean="0"/>
              <a:t>動物、</a:t>
            </a:r>
            <a:r>
              <a:rPr lang="zh-TW" altLang="zh-TW" dirty="0" smtClean="0"/>
              <a:t>急右轉</a:t>
            </a:r>
            <a:r>
              <a:rPr lang="zh-TW" altLang="en-US" dirty="0" smtClean="0"/>
              <a:t>、</a:t>
            </a:r>
            <a:r>
              <a:rPr lang="zh-TW" altLang="zh-TW" dirty="0" smtClean="0"/>
              <a:t>碎石路</a:t>
            </a:r>
            <a:r>
              <a:rPr lang="zh-TW" altLang="en-US" dirty="0" smtClean="0"/>
              <a:t>、</a:t>
            </a:r>
            <a:r>
              <a:rPr lang="zh-TW" altLang="zh-TW" dirty="0" smtClean="0"/>
              <a:t>鐵路。</a:t>
            </a: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800" b="1" dirty="0" smtClean="0">
                <a:ea typeface="標楷體" pitchFamily="65" charset="-120"/>
              </a:rPr>
              <a:t>Method(4/4)</a:t>
            </a:r>
            <a:endParaRPr lang="zh-TW" altLang="en-US" sz="3800" b="1" dirty="0"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TW" altLang="zh-TW" dirty="0" smtClean="0"/>
              <a:t>情境探查</a:t>
            </a:r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目的</a:t>
            </a:r>
            <a:r>
              <a:rPr lang="en-US" altLang="zh-TW" dirty="0" smtClean="0"/>
              <a:t>:</a:t>
            </a:r>
            <a:r>
              <a:rPr lang="zh-TW" altLang="en-US" dirty="0" smtClean="0"/>
              <a:t> 了解</a:t>
            </a:r>
            <a:r>
              <a:rPr lang="zh-TW" altLang="zh-TW" dirty="0" smtClean="0"/>
              <a:t>駕駛的「察覺能力」、「理解」、「</a:t>
            </a:r>
            <a:r>
              <a:rPr lang="zh-TW" altLang="en-US" dirty="0" smtClean="0"/>
              <a:t>解釋</a:t>
            </a:r>
            <a:r>
              <a:rPr lang="zh-TW" altLang="zh-TW" dirty="0" smtClean="0"/>
              <a:t>」。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(SA1)</a:t>
            </a:r>
            <a:r>
              <a:rPr lang="zh-TW" altLang="zh-TW" dirty="0" smtClean="0"/>
              <a:t>「察覺能力」</a:t>
            </a:r>
            <a:r>
              <a:rPr lang="en-US" altLang="zh-TW" dirty="0" smtClean="0"/>
              <a:t>:</a:t>
            </a:r>
            <a:r>
              <a:rPr lang="zh-TW" altLang="zh-TW" dirty="0" smtClean="0"/>
              <a:t>如何描述標誌圖形。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(SA2)</a:t>
            </a:r>
            <a:r>
              <a:rPr lang="zh-TW" altLang="zh-TW" dirty="0" smtClean="0"/>
              <a:t>「理解」</a:t>
            </a:r>
            <a:r>
              <a:rPr lang="en-US" altLang="zh-TW" dirty="0" smtClean="0"/>
              <a:t>:</a:t>
            </a:r>
            <a:r>
              <a:rPr lang="zh-TW" altLang="zh-TW" dirty="0" smtClean="0"/>
              <a:t>標誌的涵義。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(SA3)</a:t>
            </a:r>
            <a:r>
              <a:rPr lang="zh-TW" altLang="zh-TW" dirty="0" smtClean="0"/>
              <a:t>「</a:t>
            </a:r>
            <a:r>
              <a:rPr lang="zh-TW" altLang="en-US" dirty="0" smtClean="0"/>
              <a:t>解釋</a:t>
            </a:r>
            <a:r>
              <a:rPr lang="zh-TW" altLang="zh-TW" dirty="0" smtClean="0"/>
              <a:t>」</a:t>
            </a:r>
            <a:r>
              <a:rPr lang="en-US" altLang="zh-TW" dirty="0" smtClean="0"/>
              <a:t>:</a:t>
            </a:r>
            <a:r>
              <a:rPr lang="zh-TW" altLang="zh-TW" dirty="0" smtClean="0"/>
              <a:t>解釋違反此標誌有何種風險。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854</TotalTime>
  <Words>946</Words>
  <Application>Microsoft Office PowerPoint</Application>
  <PresentationFormat>如螢幕大小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原創</vt:lpstr>
      <vt:lpstr>投影片 1</vt:lpstr>
      <vt:lpstr>投影片 2</vt:lpstr>
      <vt:lpstr>Abstract</vt:lpstr>
      <vt:lpstr>文獻</vt:lpstr>
      <vt:lpstr>Method(1/4)</vt:lpstr>
      <vt:lpstr>投影片 6</vt:lpstr>
      <vt:lpstr>Method(2/4)</vt:lpstr>
      <vt:lpstr>Method(3/4)</vt:lpstr>
      <vt:lpstr>Method(4/4)</vt:lpstr>
      <vt:lpstr>Result(1/4)</vt:lpstr>
      <vt:lpstr>Result(2/4)</vt:lpstr>
      <vt:lpstr>Result(3/4)</vt:lpstr>
      <vt:lpstr>Result(4/4)</vt:lpstr>
      <vt:lpstr>Discussion(1/2)</vt:lpstr>
      <vt:lpstr>Discussion(2/2)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Administrator</cp:lastModifiedBy>
  <cp:revision>58</cp:revision>
  <dcterms:created xsi:type="dcterms:W3CDTF">2015-10-20T08:59:29Z</dcterms:created>
  <dcterms:modified xsi:type="dcterms:W3CDTF">2016-01-31T06:30:03Z</dcterms:modified>
</cp:coreProperties>
</file>